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73" r:id="rId2"/>
    <p:sldId id="260" r:id="rId3"/>
    <p:sldId id="257" r:id="rId4"/>
    <p:sldId id="259" r:id="rId5"/>
    <p:sldId id="271" r:id="rId6"/>
    <p:sldId id="258" r:id="rId7"/>
    <p:sldId id="261" r:id="rId8"/>
    <p:sldId id="264" r:id="rId9"/>
    <p:sldId id="262" r:id="rId10"/>
    <p:sldId id="272" r:id="rId11"/>
    <p:sldId id="274" r:id="rId12"/>
    <p:sldId id="275" r:id="rId13"/>
    <p:sldId id="263" r:id="rId14"/>
    <p:sldId id="269" r:id="rId15"/>
    <p:sldId id="266" r:id="rId16"/>
    <p:sldId id="276" r:id="rId17"/>
    <p:sldId id="281" r:id="rId18"/>
    <p:sldId id="282" r:id="rId19"/>
    <p:sldId id="277" r:id="rId20"/>
    <p:sldId id="280" r:id="rId21"/>
    <p:sldId id="283" r:id="rId22"/>
    <p:sldId id="284" r:id="rId23"/>
    <p:sldId id="285" r:id="rId24"/>
    <p:sldId id="286" r:id="rId25"/>
    <p:sldId id="278" r:id="rId26"/>
    <p:sldId id="289" r:id="rId27"/>
    <p:sldId id="288" r:id="rId28"/>
    <p:sldId id="287" r:id="rId29"/>
    <p:sldId id="279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7" d="100"/>
          <a:sy n="87" d="100"/>
        </p:scale>
        <p:origin x="53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400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77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3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382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889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069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677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616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06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129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3/28/2023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853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7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1" name="Rectangle 59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75" name="Top Left">
            <a:extLst>
              <a:ext uri="{FF2B5EF4-FFF2-40B4-BE49-F238E27FC236}">
                <a16:creationId xmlns:a16="http://schemas.microsoft.com/office/drawing/2014/main" id="{F99A87B6-0764-47AD-BF24-B54A16F94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86" name="Freeform: Shape 62">
              <a:extLst>
                <a:ext uri="{FF2B5EF4-FFF2-40B4-BE49-F238E27FC236}">
                  <a16:creationId xmlns:a16="http://schemas.microsoft.com/office/drawing/2014/main" id="{C50E14B7-3770-407C-A359-030533E14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F5BFEC0-D7AC-4F30-9697-1A7804BE7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D47A7E9-69C2-466A-8E0A-1E82502C74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7B64B2C-0074-40A5-AD7B-10234F367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4EAC4AF-90F7-4D5B-9D52-8B5CC855B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C772208-699E-460A-B31E-D49D3EFE3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99AB563-7EE7-4EB1-A6C7-E885E47748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A4ABF96-0400-4F13-B053-5AB9AB2902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EB26BB5-3EE3-D843-3ABA-84AD3C876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653" y="744909"/>
            <a:ext cx="4798447" cy="4452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 kern="1200" dirty="0" err="1">
                <a:latin typeface="+mj-lt"/>
                <a:ea typeface="+mj-ea"/>
                <a:cs typeface="+mj-cs"/>
              </a:rPr>
              <a:t>Folien</a:t>
            </a:r>
            <a:r>
              <a:rPr lang="en-US" sz="5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5400" kern="1200" dirty="0" err="1">
                <a:latin typeface="+mj-lt"/>
                <a:ea typeface="+mj-ea"/>
                <a:cs typeface="+mj-cs"/>
              </a:rPr>
              <a:t>zum</a:t>
            </a:r>
            <a:r>
              <a:rPr lang="en-US" sz="5400" kern="1200" dirty="0">
                <a:latin typeface="+mj-lt"/>
                <a:ea typeface="+mj-ea"/>
                <a:cs typeface="+mj-cs"/>
              </a:rPr>
              <a:t> CUXD-Buch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4CEFF7-6ADB-F151-FE2B-F84A4B0D3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2785" y="5197178"/>
            <a:ext cx="4798446" cy="931912"/>
          </a:xfrm>
        </p:spPr>
        <p:txBody>
          <a:bodyPr anchor="t">
            <a:normAutofit/>
          </a:bodyPr>
          <a:lstStyle/>
          <a:p>
            <a:pPr algn="l"/>
            <a:r>
              <a:rPr lang="de-CH" sz="2200" dirty="0"/>
              <a:t>M322 | BZZ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953C87-42C7-3B04-6F3F-2B4E12314FA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r="2" b="15874"/>
          <a:stretch/>
        </p:blipFill>
        <p:spPr>
          <a:xfrm>
            <a:off x="5996628" y="10"/>
            <a:ext cx="6195372" cy="6857990"/>
          </a:xfrm>
          <a:prstGeom prst="rect">
            <a:avLst/>
          </a:prstGeom>
        </p:spPr>
      </p:pic>
      <p:grpSp>
        <p:nvGrpSpPr>
          <p:cNvPr id="72" name="Cross">
            <a:extLst>
              <a:ext uri="{FF2B5EF4-FFF2-40B4-BE49-F238E27FC236}">
                <a16:creationId xmlns:a16="http://schemas.microsoft.com/office/drawing/2014/main" id="{5C0E6139-8A19-4905-87E2-E547D7B7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937192" y="3369564"/>
            <a:ext cx="118872" cy="118872"/>
            <a:chOff x="1175347" y="3733800"/>
            <a:chExt cx="118872" cy="118872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C05FFBD-B86A-4BD3-A147-FA95CE03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B69F8B1-78FB-4562-8A0D-8D296367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6" name="Bottom Right">
            <a:extLst>
              <a:ext uri="{FF2B5EF4-FFF2-40B4-BE49-F238E27FC236}">
                <a16:creationId xmlns:a16="http://schemas.microsoft.com/office/drawing/2014/main" id="{EE8A2E90-75F0-4F59-AE03-FE737F410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77" name="Graphic 157">
              <a:extLst>
                <a:ext uri="{FF2B5EF4-FFF2-40B4-BE49-F238E27FC236}">
                  <a16:creationId xmlns:a16="http://schemas.microsoft.com/office/drawing/2014/main" id="{291613E8-1172-4437-97E9-F15A29564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CE1404A3-DA0A-451F-80F9-341A400102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6D9F30DE-11BA-476B-B25D-CED39DBB6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53755C4-9D54-4D38-856A-7D1D31BC46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F2D176F7-5471-4C65-B496-F05544AF39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3541E62-142A-4078-8B35-723AF8B137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B2037584-8C21-4B8F-9EC5-5F978F32ED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318287BF-F368-4F91-A36C-A729B478EF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54A80ED-1507-4424-AE0D-E8B52DAC01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1830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899292-6048-0A0A-4DC3-3107DD1DD1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Research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B999B57-FDEC-0577-5D8B-C127968155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Annahmen überprüfen</a:t>
            </a:r>
          </a:p>
        </p:txBody>
      </p:sp>
    </p:spTree>
    <p:extLst>
      <p:ext uri="{BB962C8B-B14F-4D97-AF65-F5344CB8AC3E}">
        <p14:creationId xmlns:p14="http://schemas.microsoft.com/office/powerpoint/2010/main" val="1633758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7113A-BDA7-19CD-3B73-2B1964031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Frageleitfaden</a:t>
            </a:r>
            <a:endParaRPr lang="en-US" dirty="0"/>
          </a:p>
        </p:txBody>
      </p:sp>
      <p:pic>
        <p:nvPicPr>
          <p:cNvPr id="162" name="Content Placeholder 4">
            <a:extLst>
              <a:ext uri="{FF2B5EF4-FFF2-40B4-BE49-F238E27FC236}">
                <a16:creationId xmlns:a16="http://schemas.microsoft.com/office/drawing/2014/main" id="{17701E2B-1667-CA28-8383-2ADD862C21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1657" y="1825625"/>
            <a:ext cx="5588685" cy="4351338"/>
          </a:xfrm>
        </p:spPr>
      </p:pic>
    </p:spTree>
    <p:extLst>
      <p:ext uri="{BB962C8B-B14F-4D97-AF65-F5344CB8AC3E}">
        <p14:creationId xmlns:p14="http://schemas.microsoft.com/office/powerpoint/2010/main" val="3806540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899292-6048-0A0A-4DC3-3107DD1DD1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Synthese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B999B57-FDEC-0577-5D8B-C127968155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Chancen erkennen</a:t>
            </a:r>
          </a:p>
        </p:txBody>
      </p:sp>
    </p:spTree>
    <p:extLst>
      <p:ext uri="{BB962C8B-B14F-4D97-AF65-F5344CB8AC3E}">
        <p14:creationId xmlns:p14="http://schemas.microsoft.com/office/powerpoint/2010/main" val="609334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BF0DB-1569-F67A-45AF-99D8F4E35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Evidenzbasierte</a:t>
            </a:r>
            <a:r>
              <a:rPr lang="en-US" dirty="0"/>
              <a:t> Persona</a:t>
            </a:r>
          </a:p>
        </p:txBody>
      </p:sp>
      <p:pic>
        <p:nvPicPr>
          <p:cNvPr id="26" name="Content Placeholder 4">
            <a:extLst>
              <a:ext uri="{FF2B5EF4-FFF2-40B4-BE49-F238E27FC236}">
                <a16:creationId xmlns:a16="http://schemas.microsoft.com/office/drawing/2014/main" id="{A1FDA27F-AB5C-C52D-9751-3ECF516BA2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99931" y="1825625"/>
            <a:ext cx="4126137" cy="4351338"/>
          </a:xfrm>
        </p:spPr>
      </p:pic>
      <p:pic>
        <p:nvPicPr>
          <p:cNvPr id="35" name="Content Placeholder 7">
            <a:extLst>
              <a:ext uri="{FF2B5EF4-FFF2-40B4-BE49-F238E27FC236}">
                <a16:creationId xmlns:a16="http://schemas.microsoft.com/office/drawing/2014/main" id="{F93D4B07-45CF-E513-23C5-B3409CA2FEA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1898940"/>
            <a:ext cx="5181600" cy="4204707"/>
          </a:xfrm>
        </p:spPr>
      </p:pic>
    </p:spTree>
    <p:extLst>
      <p:ext uri="{BB962C8B-B14F-4D97-AF65-F5344CB8AC3E}">
        <p14:creationId xmlns:p14="http://schemas.microsoft.com/office/powerpoint/2010/main" val="914386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Rectangle 224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27" name="Freeform: Shape 226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31" name="Freeform: Shape 230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3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42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251" name="Rectangle 25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55" name="Top left">
            <a:extLst>
              <a:ext uri="{FF2B5EF4-FFF2-40B4-BE49-F238E27FC236}">
                <a16:creationId xmlns:a16="http://schemas.microsoft.com/office/drawing/2014/main" id="{459862C0-828C-4688-9C70-32B106308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D913CF1-1352-4A05-9FFE-BAC2B9EF9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94EFAD0-1F3C-4A6A-AA1D-211ED5654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D71D53D-E478-4044-985B-57A5A530E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89D7948-C0E9-43BA-9CB4-975A6D9436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02E1523D-C3CB-46C6-B1CD-14A95DF0AD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57C548BC-A312-4789-93A8-CBCFC2FC5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D0292AB-E3CA-4B26-BF97-0065659D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596E2A19-992B-423A-BC43-9132FB364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65" name="Freeform: Shape 264">
            <a:extLst>
              <a:ext uri="{FF2B5EF4-FFF2-40B4-BE49-F238E27FC236}">
                <a16:creationId xmlns:a16="http://schemas.microsoft.com/office/drawing/2014/main" id="{E1053F4E-9FA5-4F7B-9769-047E795353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18" name="Content Placeholder 217" descr="Table&#10;&#10;Description automatically generated">
            <a:extLst>
              <a:ext uri="{FF2B5EF4-FFF2-40B4-BE49-F238E27FC236}">
                <a16:creationId xmlns:a16="http://schemas.microsoft.com/office/drawing/2014/main" id="{B43ADFD2-9D6C-DFA2-44D0-0D2F432D96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558460" y="662860"/>
            <a:ext cx="3055900" cy="2780869"/>
          </a:xfrm>
          <a:prstGeom prst="rect">
            <a:avLst/>
          </a:prstGeom>
        </p:spPr>
      </p:pic>
      <p:grpSp>
        <p:nvGrpSpPr>
          <p:cNvPr id="267" name="Bottom Right">
            <a:extLst>
              <a:ext uri="{FF2B5EF4-FFF2-40B4-BE49-F238E27FC236}">
                <a16:creationId xmlns:a16="http://schemas.microsoft.com/office/drawing/2014/main" id="{AD4BD16E-C737-4940-9554-4F38D19BD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68" name="Graphic 157">
              <a:extLst>
                <a:ext uri="{FF2B5EF4-FFF2-40B4-BE49-F238E27FC236}">
                  <a16:creationId xmlns:a16="http://schemas.microsoft.com/office/drawing/2014/main" id="{ABCD3874-8B15-426E-9474-9E62D5576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B143CC60-7FC7-4C7A-83AE-C0407345CF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2A80F6FC-4D96-4FC3-84CF-DCDF434CE5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8BD39541-DE32-4CD1-8233-10583989CD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83223A41-CAE9-48C9-B0F1-4D7336609D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116E84E6-CDBF-4571-8BA3-F981868691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51EE14EE-AE62-4058-8E52-70EF8007B8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422A00BC-B1AC-4DB5-8CFE-61ABDEB272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D692FB9F-D2E4-4C66-BCD8-3EB98044B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219" name="Content Placeholder 171" descr="Table, calendar&#10;&#10;Description automatically generated">
            <a:extLst>
              <a:ext uri="{FF2B5EF4-FFF2-40B4-BE49-F238E27FC236}">
                <a16:creationId xmlns:a16="http://schemas.microsoft.com/office/drawing/2014/main" id="{14E3FF02-D355-7E5B-6B61-B95E96A0ED7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14596" y="3429000"/>
            <a:ext cx="7430745" cy="2481606"/>
          </a:xfrm>
          <a:prstGeom prst="rect">
            <a:avLst/>
          </a:prstGeom>
        </p:spPr>
      </p:pic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C1950A94-4E5C-F974-BB9E-06BB77F1F594}"/>
              </a:ext>
            </a:extLst>
          </p:cNvPr>
          <p:cNvCxnSpPr/>
          <p:nvPr/>
        </p:nvCxnSpPr>
        <p:spPr>
          <a:xfrm flipV="1">
            <a:off x="1198182" y="2449370"/>
            <a:ext cx="7238808" cy="8970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E5B4950E-F77A-926D-9778-886B83E51DFB}"/>
              </a:ext>
            </a:extLst>
          </p:cNvPr>
          <p:cNvCxnSpPr/>
          <p:nvPr/>
        </p:nvCxnSpPr>
        <p:spPr>
          <a:xfrm flipV="1">
            <a:off x="8623667" y="3511569"/>
            <a:ext cx="2907519" cy="2320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itle 227">
            <a:extLst>
              <a:ext uri="{FF2B5EF4-FFF2-40B4-BE49-F238E27FC236}">
                <a16:creationId xmlns:a16="http://schemas.microsoft.com/office/drawing/2014/main" id="{6FFA3151-B123-5180-1B8D-87A81D425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Validierte Journey Map</a:t>
            </a:r>
          </a:p>
        </p:txBody>
      </p:sp>
    </p:spTree>
    <p:extLst>
      <p:ext uri="{BB962C8B-B14F-4D97-AF65-F5344CB8AC3E}">
        <p14:creationId xmlns:p14="http://schemas.microsoft.com/office/powerpoint/2010/main" val="244490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261DA-765B-DD06-1F07-50898C5C8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Validiertes Problem Statement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833569-3650-8FE8-6727-755128DF65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9094" y="1825625"/>
            <a:ext cx="57338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47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899292-6048-0A0A-4DC3-3107DD1DD1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Ideation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B999B57-FDEC-0577-5D8B-C127968155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Lösungen ausloten</a:t>
            </a:r>
          </a:p>
        </p:txBody>
      </p:sp>
    </p:spTree>
    <p:extLst>
      <p:ext uri="{BB962C8B-B14F-4D97-AF65-F5344CB8AC3E}">
        <p14:creationId xmlns:p14="http://schemas.microsoft.com/office/powerpoint/2010/main" val="2808659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D2DAB-1BE9-DC96-3374-ED857702C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6-3-5 Methode</a:t>
            </a:r>
            <a:endParaRPr lang="de-C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D11693-9AE1-7E8A-4189-13A090ADBA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4693" y="1825625"/>
            <a:ext cx="6822614" cy="4351338"/>
          </a:xfrm>
        </p:spPr>
      </p:pic>
    </p:spTree>
    <p:extLst>
      <p:ext uri="{BB962C8B-B14F-4D97-AF65-F5344CB8AC3E}">
        <p14:creationId xmlns:p14="http://schemas.microsoft.com/office/powerpoint/2010/main" val="732780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6081B-E4E1-DC52-1DB1-AB9B10903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Ideenkatalog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0F2867-A8CA-9499-5173-6CDB424DC5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8810" y="1825625"/>
            <a:ext cx="7974380" cy="4351338"/>
          </a:xfrm>
        </p:spPr>
      </p:pic>
    </p:spTree>
    <p:extLst>
      <p:ext uri="{BB962C8B-B14F-4D97-AF65-F5344CB8AC3E}">
        <p14:creationId xmlns:p14="http://schemas.microsoft.com/office/powerpoint/2010/main" val="3727676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899292-6048-0A0A-4DC3-3107DD1DD1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Konzept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B999B57-FDEC-0577-5D8B-C127968155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Hypothese formulieren</a:t>
            </a:r>
          </a:p>
        </p:txBody>
      </p:sp>
    </p:spTree>
    <p:extLst>
      <p:ext uri="{BB962C8B-B14F-4D97-AF65-F5344CB8AC3E}">
        <p14:creationId xmlns:p14="http://schemas.microsoft.com/office/powerpoint/2010/main" val="745038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CB79D-27B5-317B-9DED-08BA919E0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Fallbeispiel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804BE-4BAC-59C2-0FBA-94C88A4CA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Geschichte eines interdisziplinären Teams und dessen kollaborativer Erarbeitung eines UX Designs für das neue Release einer umfassenden Applikation</a:t>
            </a:r>
          </a:p>
          <a:p>
            <a:r>
              <a:rPr lang="de-CH" dirty="0"/>
              <a:t>Auftrag an Tim, das nächste Release des Produkts »4Service« als UX Designer zu begleiten mit Fokus, das Modul zur Leistungserfassung zu optimieren</a:t>
            </a:r>
          </a:p>
          <a:p>
            <a:r>
              <a:rPr lang="de-CH" dirty="0"/>
              <a:t>webbasierte Anwendung für Dienstleistungsunternehmen wie z.B. grössere Anwaltspraxen</a:t>
            </a:r>
          </a:p>
        </p:txBody>
      </p:sp>
    </p:spTree>
    <p:extLst>
      <p:ext uri="{BB962C8B-B14F-4D97-AF65-F5344CB8AC3E}">
        <p14:creationId xmlns:p14="http://schemas.microsoft.com/office/powerpoint/2010/main" val="1944128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1D3E4-0EDB-6129-8F6C-9B9408A3E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User Story Map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91DDF73-890F-791E-7AB2-3F09E9D8DF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5761" y="1825625"/>
            <a:ext cx="6560478" cy="4351338"/>
          </a:xfrm>
        </p:spPr>
      </p:pic>
    </p:spTree>
    <p:extLst>
      <p:ext uri="{BB962C8B-B14F-4D97-AF65-F5344CB8AC3E}">
        <p14:creationId xmlns:p14="http://schemas.microsoft.com/office/powerpoint/2010/main" val="1132855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638DF-B3D4-00E9-4E33-B609858EF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Wireflow</a:t>
            </a:r>
            <a:r>
              <a:rPr lang="de-CH" dirty="0"/>
              <a:t> mit </a:t>
            </a:r>
            <a:r>
              <a:rPr lang="de-CH" dirty="0" err="1"/>
              <a:t>Szenariobeschreibung</a:t>
            </a:r>
            <a:endParaRPr lang="de-CH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7157188-2E88-1FD1-6F62-D9B9049C8A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16649" y="1825625"/>
            <a:ext cx="4224702" cy="4351338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9B4BAE9-1F3A-3C57-A980-089F33E6BC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41905" y="1825625"/>
            <a:ext cx="4042190" cy="4351338"/>
          </a:xfrm>
        </p:spPr>
      </p:pic>
    </p:spTree>
    <p:extLst>
      <p:ext uri="{BB962C8B-B14F-4D97-AF65-F5344CB8AC3E}">
        <p14:creationId xmlns:p14="http://schemas.microsoft.com/office/powerpoint/2010/main" val="2364295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24CB57-9418-B804-A00D-DDD32ACD1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Framework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A7E0098-72E7-261E-5DA2-1A00E0446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6405" y="1825625"/>
            <a:ext cx="9379189" cy="4351338"/>
          </a:xfrm>
        </p:spPr>
      </p:pic>
    </p:spTree>
    <p:extLst>
      <p:ext uri="{BB962C8B-B14F-4D97-AF65-F5344CB8AC3E}">
        <p14:creationId xmlns:p14="http://schemas.microsoft.com/office/powerpoint/2010/main" val="2958421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07009-0938-C51B-3287-B05FF2661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Keyscreen</a:t>
            </a:r>
            <a:endParaRPr lang="de-CH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0C483F0-944E-F748-E9CB-3646666CD1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8686" y="1825625"/>
            <a:ext cx="5634627" cy="4351338"/>
          </a:xfrm>
        </p:spPr>
      </p:pic>
    </p:spTree>
    <p:extLst>
      <p:ext uri="{BB962C8B-B14F-4D97-AF65-F5344CB8AC3E}">
        <p14:creationId xmlns:p14="http://schemas.microsoft.com/office/powerpoint/2010/main" val="632233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07009-0938-C51B-3287-B05FF2661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Wireframe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3FA412-11B7-21CC-CEFF-BE6759BAF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4866" y="1825625"/>
            <a:ext cx="6762267" cy="4351338"/>
          </a:xfrm>
        </p:spPr>
      </p:pic>
    </p:spTree>
    <p:extLst>
      <p:ext uri="{BB962C8B-B14F-4D97-AF65-F5344CB8AC3E}">
        <p14:creationId xmlns:p14="http://schemas.microsoft.com/office/powerpoint/2010/main" val="2749424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899292-6048-0A0A-4DC3-3107DD1DD1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Prototyping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B999B57-FDEC-0577-5D8B-C127968155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050043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82F2F-745A-6358-1498-BE0D256E7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Zusammenhang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ECEC81C-C3B7-C8DF-A377-35AD1D0CD7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876" y="1825625"/>
            <a:ext cx="6350247" cy="4351338"/>
          </a:xfrm>
        </p:spPr>
      </p:pic>
    </p:spTree>
    <p:extLst>
      <p:ext uri="{BB962C8B-B14F-4D97-AF65-F5344CB8AC3E}">
        <p14:creationId xmlns:p14="http://schemas.microsoft.com/office/powerpoint/2010/main" val="383700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ACFBB-DB9A-52D0-B155-AACD31154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Validierungsplanung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A1740D-290C-71C2-FCE6-77E91D129F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6027" y="1825625"/>
            <a:ext cx="6559945" cy="4351338"/>
          </a:xfrm>
        </p:spPr>
      </p:pic>
    </p:spTree>
    <p:extLst>
      <p:ext uri="{BB962C8B-B14F-4D97-AF65-F5344CB8AC3E}">
        <p14:creationId xmlns:p14="http://schemas.microsoft.com/office/powerpoint/2010/main" val="415890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43FFD-80D4-67E0-22FD-BE817E2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Dialog als Teil von Hi-Fi Prototyp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8D9780-EBB7-C42F-6563-29D447BEC8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2042" y="1825625"/>
            <a:ext cx="5327916" cy="4351338"/>
          </a:xfrm>
        </p:spPr>
      </p:pic>
    </p:spTree>
    <p:extLst>
      <p:ext uri="{BB962C8B-B14F-4D97-AF65-F5344CB8AC3E}">
        <p14:creationId xmlns:p14="http://schemas.microsoft.com/office/powerpoint/2010/main" val="33032533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899292-6048-0A0A-4DC3-3107DD1DD1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Validierung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B999B57-FDEC-0577-5D8B-C127968155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Schlussfolgerungen</a:t>
            </a:r>
          </a:p>
        </p:txBody>
      </p:sp>
    </p:spTree>
    <p:extLst>
      <p:ext uri="{BB962C8B-B14F-4D97-AF65-F5344CB8AC3E}">
        <p14:creationId xmlns:p14="http://schemas.microsoft.com/office/powerpoint/2010/main" val="260590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8A65E-9FF0-0FD3-36C6-56BE0B699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Fallbeispiel – Das Team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70E240-8F84-7997-BD04-0775E9C49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5879" y="1825625"/>
            <a:ext cx="8660242" cy="4351338"/>
          </a:xfrm>
        </p:spPr>
      </p:pic>
    </p:spTree>
    <p:extLst>
      <p:ext uri="{BB962C8B-B14F-4D97-AF65-F5344CB8AC3E}">
        <p14:creationId xmlns:p14="http://schemas.microsoft.com/office/powerpoint/2010/main" val="3259832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B523B-D67B-A21C-ED21-E8E263FAC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Das Vorgehensmodell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1DB110-FB63-9FFA-EA50-F22F49C6B6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6217" y="1825625"/>
            <a:ext cx="10319566" cy="4351338"/>
          </a:xfrm>
        </p:spPr>
      </p:pic>
    </p:spTree>
    <p:extLst>
      <p:ext uri="{BB962C8B-B14F-4D97-AF65-F5344CB8AC3E}">
        <p14:creationId xmlns:p14="http://schemas.microsoft.com/office/powerpoint/2010/main" val="1815495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899292-6048-0A0A-4DC3-3107DD1DD1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Scoping</a:t>
            </a:r>
            <a:endParaRPr lang="de-CH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B999B57-FDEC-0577-5D8B-C127968155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Annahmen klären</a:t>
            </a:r>
          </a:p>
        </p:txBody>
      </p:sp>
    </p:spTree>
    <p:extLst>
      <p:ext uri="{BB962C8B-B14F-4D97-AF65-F5344CB8AC3E}">
        <p14:creationId xmlns:p14="http://schemas.microsoft.com/office/powerpoint/2010/main" val="530306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92128-BCC4-7B30-E990-3927C1229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Proto-Problem Statement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78CDFB-2DCB-88BD-B091-D3CC0B11C0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9998" y="1825625"/>
            <a:ext cx="9032004" cy="4351338"/>
          </a:xfrm>
        </p:spPr>
      </p:pic>
    </p:spTree>
    <p:extLst>
      <p:ext uri="{BB962C8B-B14F-4D97-AF65-F5344CB8AC3E}">
        <p14:creationId xmlns:p14="http://schemas.microsoft.com/office/powerpoint/2010/main" val="2064383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DDB21-BE3C-7467-909C-E05D69540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Proto-Persona (Beispiele)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D2D416-4940-FF5A-A4E3-3F13C422D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5726" y="1825625"/>
            <a:ext cx="8440547" cy="4351338"/>
          </a:xfrm>
        </p:spPr>
      </p:pic>
    </p:spTree>
    <p:extLst>
      <p:ext uri="{BB962C8B-B14F-4D97-AF65-F5344CB8AC3E}">
        <p14:creationId xmlns:p14="http://schemas.microsoft.com/office/powerpoint/2010/main" val="376868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70CA1-704E-8727-9B8D-AD0479FEF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Proto-Journey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08E156-278C-3A00-6060-6569437D2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4608" y="1825625"/>
            <a:ext cx="8942783" cy="4351338"/>
          </a:xfrm>
        </p:spPr>
      </p:pic>
    </p:spTree>
    <p:extLst>
      <p:ext uri="{BB962C8B-B14F-4D97-AF65-F5344CB8AC3E}">
        <p14:creationId xmlns:p14="http://schemas.microsoft.com/office/powerpoint/2010/main" val="24762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774BD-2D33-8044-CBC7-13A524BB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Annahmen-Map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EC4A43-E06D-2627-9DBF-9CF5273CD2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93296" y="365125"/>
            <a:ext cx="4802891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605AF1-C5C4-DBDA-6532-8BEE5515A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29" y="3918082"/>
            <a:ext cx="7115666" cy="187952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B691A98B-39FE-B1B6-3C71-EB2C9FCB5579}"/>
              </a:ext>
            </a:extLst>
          </p:cNvPr>
          <p:cNvSpPr/>
          <p:nvPr/>
        </p:nvSpPr>
        <p:spPr>
          <a:xfrm rot="19006212">
            <a:off x="7871381" y="3742443"/>
            <a:ext cx="740004" cy="532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54957979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DarkSeedLeftStep">
      <a:dk1>
        <a:srgbClr val="000000"/>
      </a:dk1>
      <a:lt1>
        <a:srgbClr val="FFFFFF"/>
      </a:lt1>
      <a:dk2>
        <a:srgbClr val="1A212E"/>
      </a:dk2>
      <a:lt2>
        <a:srgbClr val="F0F3F1"/>
      </a:lt2>
      <a:accent1>
        <a:srgbClr val="E729A7"/>
      </a:accent1>
      <a:accent2>
        <a:srgbClr val="C517D5"/>
      </a:accent2>
      <a:accent3>
        <a:srgbClr val="8829E7"/>
      </a:accent3>
      <a:accent4>
        <a:srgbClr val="3E30D9"/>
      </a:accent4>
      <a:accent5>
        <a:srgbClr val="2968E7"/>
      </a:accent5>
      <a:accent6>
        <a:srgbClr val="17A5D5"/>
      </a:accent6>
      <a:hlink>
        <a:srgbClr val="3F54BF"/>
      </a:hlink>
      <a:folHlink>
        <a:srgbClr val="7F7F7F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</Words>
  <Application>Microsoft Office PowerPoint</Application>
  <PresentationFormat>Widescreen</PresentationFormat>
  <Paragraphs>41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Avenir Next LT Pro</vt:lpstr>
      <vt:lpstr>AvenirNext LT Pro Medium</vt:lpstr>
      <vt:lpstr>Posterama</vt:lpstr>
      <vt:lpstr>ExploreVTI</vt:lpstr>
      <vt:lpstr>Folien zum CUXD-Buch</vt:lpstr>
      <vt:lpstr>Fallbeispiel</vt:lpstr>
      <vt:lpstr>Fallbeispiel – Das Team</vt:lpstr>
      <vt:lpstr>Das Vorgehensmodell</vt:lpstr>
      <vt:lpstr>Scoping</vt:lpstr>
      <vt:lpstr>Proto-Problem Statement</vt:lpstr>
      <vt:lpstr>Proto-Persona (Beispiele)</vt:lpstr>
      <vt:lpstr>Proto-Journey</vt:lpstr>
      <vt:lpstr>Annahmen-Map</vt:lpstr>
      <vt:lpstr>Research</vt:lpstr>
      <vt:lpstr>Frageleitfaden</vt:lpstr>
      <vt:lpstr>Synthese</vt:lpstr>
      <vt:lpstr>Evidenzbasierte Persona</vt:lpstr>
      <vt:lpstr>Validierte Journey Map</vt:lpstr>
      <vt:lpstr>Validiertes Problem Statement</vt:lpstr>
      <vt:lpstr>Ideation</vt:lpstr>
      <vt:lpstr>6-3-5 Methode</vt:lpstr>
      <vt:lpstr>Ideenkatalog</vt:lpstr>
      <vt:lpstr>Konzept</vt:lpstr>
      <vt:lpstr>User Story Map</vt:lpstr>
      <vt:lpstr>Wireflow mit Szenariobeschreibung</vt:lpstr>
      <vt:lpstr>Framework</vt:lpstr>
      <vt:lpstr>Keyscreen</vt:lpstr>
      <vt:lpstr>Wireframe</vt:lpstr>
      <vt:lpstr>Prototyping</vt:lpstr>
      <vt:lpstr>Zusammenhang</vt:lpstr>
      <vt:lpstr>Validierungsplanung</vt:lpstr>
      <vt:lpstr>Dialog als Teil von Hi-Fi Prototyp</vt:lpstr>
      <vt:lpstr>Validierung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M322 – UI entwerfen und implementieren</dc:title>
  <dc:creator>Daniel Fahrni</dc:creator>
  <cp:lastModifiedBy>Daniel Fahrni</cp:lastModifiedBy>
  <cp:revision>10</cp:revision>
  <dcterms:created xsi:type="dcterms:W3CDTF">2023-02-08T12:56:24Z</dcterms:created>
  <dcterms:modified xsi:type="dcterms:W3CDTF">2023-03-28T09:36:14Z</dcterms:modified>
</cp:coreProperties>
</file>